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rmorant Garamond Bold" charset="1" panose="00000800000000000000"/>
      <p:regular r:id="rId15"/>
    </p:embeddedFont>
    <p:embeddedFont>
      <p:font typeface="Cormorant Garamond Italics" charset="1" panose="00000500000000000000"/>
      <p:regular r:id="rId16"/>
    </p:embeddedFont>
    <p:embeddedFont>
      <p:font typeface="Cormorant Garamond" charset="1" panose="00000500000000000000"/>
      <p:regular r:id="rId17"/>
    </p:embeddedFont>
    <p:embeddedFont>
      <p:font typeface="Cormorant Garamond Semi-Bold" charset="1" panose="000007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5781" y="3380436"/>
            <a:ext cx="8204342" cy="6906564"/>
          </a:xfrm>
          <a:custGeom>
            <a:avLst/>
            <a:gdLst/>
            <a:ahLst/>
            <a:cxnLst/>
            <a:rect r="r" b="b" t="t" l="l"/>
            <a:pathLst>
              <a:path h="6906564" w="8204342">
                <a:moveTo>
                  <a:pt x="0" y="0"/>
                </a:moveTo>
                <a:lnTo>
                  <a:pt x="8204342" y="0"/>
                </a:lnTo>
                <a:lnTo>
                  <a:pt x="8204342" y="6906564"/>
                </a:lnTo>
                <a:lnTo>
                  <a:pt x="0" y="6906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1844" y="2419941"/>
            <a:ext cx="8106156" cy="8229600"/>
          </a:xfrm>
          <a:custGeom>
            <a:avLst/>
            <a:gdLst/>
            <a:ahLst/>
            <a:cxnLst/>
            <a:rect r="r" b="b" t="t" l="l"/>
            <a:pathLst>
              <a:path h="8229600" w="8106156">
                <a:moveTo>
                  <a:pt x="0" y="0"/>
                </a:moveTo>
                <a:lnTo>
                  <a:pt x="8106156" y="0"/>
                </a:lnTo>
                <a:lnTo>
                  <a:pt x="8106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8936" y="1805427"/>
            <a:ext cx="10978594" cy="5467420"/>
            <a:chOff x="0" y="0"/>
            <a:chExt cx="14638125" cy="728989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33375"/>
              <a:ext cx="14638125" cy="576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12000" b="true">
                  <a:solidFill>
                    <a:srgbClr val="97503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SMART HOME ENERGY</a:t>
              </a:r>
            </a:p>
            <a:p>
              <a:pPr algn="l">
                <a:lnSpc>
                  <a:spcPts val="10800"/>
                </a:lnSpc>
              </a:pPr>
              <a:r>
                <a:rPr lang="en-US" sz="12000" b="true">
                  <a:solidFill>
                    <a:srgbClr val="97503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MANAGEMENT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627158"/>
              <a:ext cx="12257155" cy="662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i="true">
                  <a:solidFill>
                    <a:srgbClr val="141414"/>
                  </a:solidFill>
                  <a:latin typeface="Cormorant Garamond Italics"/>
                  <a:ea typeface="Cormorant Garamond Italics"/>
                  <a:cs typeface="Cormorant Garamond Italics"/>
                  <a:sym typeface="Cormorant Garamond Italics"/>
                </a:rPr>
                <a:t>by Bharathi Selvaraj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B37D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1660199" y="2117727"/>
            <a:ext cx="10152640" cy="6185905"/>
          </a:xfrm>
          <a:prstGeom prst="rect">
            <a:avLst/>
          </a:prstGeom>
          <a:solidFill>
            <a:srgbClr val="803F22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018984" y="64770"/>
            <a:ext cx="13269016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modules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19321" y="1327150"/>
            <a:ext cx="5793600" cy="7310467"/>
            <a:chOff x="0" y="0"/>
            <a:chExt cx="7724801" cy="974728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53317"/>
              <a:ext cx="7724801" cy="849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The Smart Home Energy Management System (SHEMS) is a Java-powered web platform that helps monitor, analyze, and manage energy usage within a household.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It continuously observes the electricity consumption of various devices, estimates upcoming usage patterns, and offers guidance to lower overall power costs.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SHEMS includes an interactive dashboard that displays live energy data, highlights peak consumption periods, provides cost projections, and delivers practical tips for improving energy efficiency.</a:t>
              </a:r>
            </a:p>
            <a:p>
              <a:pPr algn="l">
                <a:lnSpc>
                  <a:spcPts val="363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7724801" cy="843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i="true" spc="76">
                  <a:solidFill>
                    <a:srgbClr val="FFF9F7"/>
                  </a:solidFill>
                  <a:latin typeface="Cormorant Garamond Italics"/>
                  <a:ea typeface="Cormorant Garamond Italics"/>
                  <a:cs typeface="Cormorant Garamond Italics"/>
                  <a:sym typeface="Cormorant Garamond Italics"/>
                </a:rPr>
                <a:t>what is SHEMS?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449800" y="94011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2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6884008" y="1327150"/>
            <a:ext cx="4593333" cy="2702439"/>
          </a:xfrm>
          <a:prstGeom prst="rect">
            <a:avLst/>
          </a:prstGeom>
          <a:solidFill>
            <a:srgbClr val="FFF9F7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6962675" y="345789"/>
            <a:ext cx="4514665" cy="4110066"/>
            <a:chOff x="0" y="0"/>
            <a:chExt cx="6019554" cy="548008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253317"/>
              <a:ext cx="6019554" cy="4226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975030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Module 1: Authentication and Role Management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975030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- Main Classes: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975030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 1. UserAuthController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975030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 2. AuthService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975030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 3. UserRepository</a:t>
              </a:r>
            </a:p>
            <a:p>
              <a:pPr algn="ctr">
                <a:lnSpc>
                  <a:spcPts val="364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6019554" cy="843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6847334" y="7453569"/>
            <a:ext cx="4593333" cy="2833431"/>
          </a:xfrm>
          <a:prstGeom prst="rect">
            <a:avLst/>
          </a:prstGeom>
          <a:solidFill>
            <a:srgbClr val="FFF9F7"/>
          </a:solidFill>
        </p:spPr>
      </p:sp>
      <p:sp>
        <p:nvSpPr>
          <p:cNvPr name="AutoShape 13" id="13"/>
          <p:cNvSpPr/>
          <p:nvPr/>
        </p:nvSpPr>
        <p:spPr>
          <a:xfrm rot="0">
            <a:off x="12588135" y="4455856"/>
            <a:ext cx="4593333" cy="2702439"/>
          </a:xfrm>
          <a:prstGeom prst="rect">
            <a:avLst/>
          </a:prstGeom>
          <a:solidFill>
            <a:srgbClr val="FFF9F7"/>
          </a:solidFill>
        </p:spPr>
      </p:sp>
      <p:sp>
        <p:nvSpPr>
          <p:cNvPr name="AutoShape 14" id="14"/>
          <p:cNvSpPr/>
          <p:nvPr/>
        </p:nvSpPr>
        <p:spPr>
          <a:xfrm rot="0">
            <a:off x="6847334" y="4455856"/>
            <a:ext cx="4593333" cy="2702439"/>
          </a:xfrm>
          <a:prstGeom prst="rect">
            <a:avLst/>
          </a:prstGeom>
          <a:solidFill>
            <a:srgbClr val="FFF9F7"/>
          </a:solidFill>
        </p:spPr>
      </p:sp>
      <p:sp>
        <p:nvSpPr>
          <p:cNvPr name="AutoShape 15" id="15"/>
          <p:cNvSpPr/>
          <p:nvPr/>
        </p:nvSpPr>
        <p:spPr>
          <a:xfrm rot="0">
            <a:off x="12588135" y="1327150"/>
            <a:ext cx="4593333" cy="2702439"/>
          </a:xfrm>
          <a:prstGeom prst="rect">
            <a:avLst/>
          </a:prstGeom>
          <a:solidFill>
            <a:srgbClr val="FFF9F7"/>
          </a:solidFill>
        </p:spPr>
      </p:sp>
      <p:sp>
        <p:nvSpPr>
          <p:cNvPr name="AutoShape 16" id="16"/>
          <p:cNvSpPr/>
          <p:nvPr/>
        </p:nvSpPr>
        <p:spPr>
          <a:xfrm rot="0">
            <a:off x="12665967" y="7453569"/>
            <a:ext cx="4593333" cy="2833431"/>
          </a:xfrm>
          <a:prstGeom prst="rect">
            <a:avLst/>
          </a:prstGeom>
          <a:solidFill>
            <a:srgbClr val="FFF9F7"/>
          </a:solidFill>
        </p:spPr>
      </p:sp>
      <p:sp>
        <p:nvSpPr>
          <p:cNvPr name="TextBox 17" id="17"/>
          <p:cNvSpPr txBox="true"/>
          <p:nvPr/>
        </p:nvSpPr>
        <p:spPr>
          <a:xfrm rot="0">
            <a:off x="12522230" y="1490111"/>
            <a:ext cx="4659238" cy="2423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2332">
                <a:solidFill>
                  <a:srgbClr val="97503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Smart Device Management</a:t>
            </a:r>
          </a:p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2332">
                <a:solidFill>
                  <a:srgbClr val="97503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- Main Classes:</a:t>
            </a:r>
          </a:p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2332">
                <a:solidFill>
                  <a:srgbClr val="97503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1. Device</a:t>
            </a:r>
          </a:p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2332">
                <a:solidFill>
                  <a:srgbClr val="97503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2. DeviceController</a:t>
            </a:r>
          </a:p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2332">
                <a:solidFill>
                  <a:srgbClr val="97503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3. DeviceService</a:t>
            </a:r>
          </a:p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2332">
                <a:solidFill>
                  <a:srgbClr val="97503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4. DeviceRepository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11994" y="4417756"/>
            <a:ext cx="3616028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803F2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Real Time Energy Tracking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803F2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- Main Classes: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803F2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1. UsageLog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803F2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2. EnergyTrackingController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803F2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3. EnergyTrackingService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803F2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4. UsageRepository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09555" y="4496314"/>
            <a:ext cx="2884587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Analytics Dashboard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- Main Classes: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1. AnalyticsController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2. AnalyticsService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3. ChartGenerator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4. AnalyticsRepository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41995" y="7405944"/>
            <a:ext cx="3357662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Scheduling and Automation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- Main Classes: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1. Schedule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2. SchedulerController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3. SchedulerService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4. NotificationService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5. SchedulerRepository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58569" y="7546975"/>
            <a:ext cx="3852466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Recommendation System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- Main Classes: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1. Recommendation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2. RecommendationController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3. RecommendationService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803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43089" y="613410"/>
            <a:ext cx="13269016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FFF9F7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 quick review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66578"/>
            <a:ext cx="6685563" cy="702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1"/>
              </a:lnSpc>
            </a:pPr>
          </a:p>
          <a:p>
            <a:pPr algn="l" marL="618448" indent="-309224" lvl="1">
              <a:lnSpc>
                <a:spcPts val="4010"/>
              </a:lnSpc>
              <a:buAutoNum type="arabicPeriod" startAt="1"/>
            </a:pPr>
            <a:r>
              <a:rPr lang="en-US" sz="28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Handles secure user login and registration through UserAuthController</a:t>
            </a:r>
          </a:p>
          <a:p>
            <a:pPr algn="l" marL="618448" indent="-309224" lvl="1">
              <a:lnSpc>
                <a:spcPts val="4010"/>
              </a:lnSpc>
              <a:buAutoNum type="arabicPeriod" startAt="1"/>
            </a:pPr>
            <a:r>
              <a:rPr lang="en-US" sz="28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Validates user credentials using AuthService</a:t>
            </a:r>
          </a:p>
          <a:p>
            <a:pPr algn="l" marL="618448" indent="-309224" lvl="1">
              <a:lnSpc>
                <a:spcPts val="4010"/>
              </a:lnSpc>
              <a:buAutoNum type="arabicPeriod" startAt="1"/>
            </a:pPr>
            <a:r>
              <a:rPr lang="en-US" sz="28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Enforces role-based access control before system usage</a:t>
            </a:r>
          </a:p>
          <a:p>
            <a:pPr algn="l" marL="618448" indent="-309224" lvl="1">
              <a:lnSpc>
                <a:spcPts val="4010"/>
              </a:lnSpc>
              <a:buAutoNum type="arabicPeriod" startAt="1"/>
            </a:pPr>
            <a:r>
              <a:rPr lang="en-US" sz="28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Stores and retrieves user details via UserRepository</a:t>
            </a:r>
          </a:p>
          <a:p>
            <a:pPr algn="l" marL="618448" indent="-309224" lvl="1">
              <a:lnSpc>
                <a:spcPts val="4010"/>
              </a:lnSpc>
              <a:buAutoNum type="arabicPeriod" startAt="1"/>
            </a:pPr>
            <a:r>
              <a:rPr lang="en-US" sz="28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Separates responsibilities using Controller–Service–Repository layers</a:t>
            </a:r>
          </a:p>
          <a:p>
            <a:pPr algn="l" marL="618448" indent="-309224" lvl="1">
              <a:lnSpc>
                <a:spcPts val="4010"/>
              </a:lnSpc>
              <a:buAutoNum type="arabicPeriod" startAt="1"/>
            </a:pPr>
            <a:r>
              <a:rPr lang="en-US" sz="28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Ensures only authorized users can access system features</a:t>
            </a:r>
          </a:p>
          <a:p>
            <a:pPr algn="l">
              <a:lnSpc>
                <a:spcPts val="386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99419"/>
            <a:ext cx="6301600" cy="132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i="true" spc="76">
                <a:solidFill>
                  <a:srgbClr val="FFF9F7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MODULE 1: Authentication &amp; Role Management</a:t>
            </a:r>
            <a:r>
              <a:rPr lang="en-US" sz="3800" i="true" spc="76">
                <a:solidFill>
                  <a:srgbClr val="FFF9F7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49800" y="94011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486786" y="2075619"/>
            <a:ext cx="6685563" cy="6998737"/>
            <a:chOff x="0" y="0"/>
            <a:chExt cx="8914084" cy="933164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606996"/>
              <a:ext cx="8914084" cy="7724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5544" indent="-297772" lvl="1">
                <a:lnSpc>
                  <a:spcPts val="3861"/>
                </a:lnSpc>
                <a:buAutoNum type="arabicPeriod" startAt="1"/>
              </a:pPr>
              <a:r>
                <a:rPr lang="en-US" sz="2758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M</a:t>
              </a:r>
              <a:r>
                <a:rPr lang="en-US" sz="2758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anages all smart home devices using the Device model</a:t>
              </a:r>
            </a:p>
            <a:p>
              <a:pPr algn="l" marL="595544" indent="-297772" lvl="1">
                <a:lnSpc>
                  <a:spcPts val="3861"/>
                </a:lnSpc>
                <a:buAutoNum type="arabicPeriod" startAt="1"/>
              </a:pPr>
              <a:r>
                <a:rPr lang="en-US" sz="2758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Accepts device control requests through DeviceController</a:t>
              </a:r>
            </a:p>
            <a:p>
              <a:pPr algn="l" marL="595544" indent="-297772" lvl="1">
                <a:lnSpc>
                  <a:spcPts val="3861"/>
                </a:lnSpc>
                <a:buAutoNum type="arabicPeriod" startAt="1"/>
              </a:pPr>
              <a:r>
                <a:rPr lang="en-US" sz="2758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App</a:t>
              </a:r>
              <a:r>
                <a:rPr lang="en-US" sz="2758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lies business logic in DeviceService</a:t>
              </a:r>
            </a:p>
            <a:p>
              <a:pPr algn="l" marL="595544" indent="-297772" lvl="1">
                <a:lnSpc>
                  <a:spcPts val="3861"/>
                </a:lnSpc>
                <a:buAutoNum type="arabicPeriod" startAt="1"/>
              </a:pPr>
              <a:r>
                <a:rPr lang="en-US" sz="2758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Updates and stores device data using DeviceRepository</a:t>
              </a:r>
            </a:p>
            <a:p>
              <a:pPr algn="l" marL="595544" indent="-297772" lvl="1">
                <a:lnSpc>
                  <a:spcPts val="3861"/>
                </a:lnSpc>
                <a:buAutoNum type="arabicPeriod" startAt="1"/>
              </a:pPr>
              <a:r>
                <a:rPr lang="en-US" sz="2758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M</a:t>
              </a:r>
              <a:r>
                <a:rPr lang="en-US" sz="2758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aintains real-time device status (ON / OFF)</a:t>
              </a:r>
            </a:p>
            <a:p>
              <a:pPr algn="l" marL="595544" indent="-297772" lvl="1">
                <a:lnSpc>
                  <a:spcPts val="3861"/>
                </a:lnSpc>
                <a:buAutoNum type="arabicPeriod" startAt="1"/>
              </a:pPr>
              <a:r>
                <a:rPr lang="en-US" sz="2758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I</a:t>
              </a:r>
              <a:r>
                <a:rPr lang="en-US" sz="2758">
                  <a:solidFill>
                    <a:srgbClr val="FFF9F7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ntegrates with Module 1 for secure device access</a:t>
              </a:r>
            </a:p>
            <a:p>
              <a:pPr algn="l">
                <a:lnSpc>
                  <a:spcPts val="3861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8402134" cy="1740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i="true" spc="76">
                  <a:solidFill>
                    <a:srgbClr val="FFF9F7"/>
                  </a:solidFill>
                  <a:latin typeface="Cormorant Garamond Italics"/>
                  <a:ea typeface="Cormorant Garamond Italics"/>
                  <a:cs typeface="Cormorant Garamond Italics"/>
                  <a:sym typeface="Cormorant Garamond Italics"/>
                </a:rPr>
                <a:t>MODULE 2: Smart Device Management</a:t>
              </a:r>
              <a:r>
                <a:rPr lang="en-US" sz="3800" i="true" spc="76">
                  <a:solidFill>
                    <a:srgbClr val="FFF9F7"/>
                  </a:solidFill>
                  <a:latin typeface="Cormorant Garamond Italics"/>
                  <a:ea typeface="Cormorant Garamond Italics"/>
                  <a:cs typeface="Cormorant Garamond Italics"/>
                  <a:sym typeface="Cormorant Garamond Italics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03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65640" y="0"/>
            <a:ext cx="7109561" cy="6088230"/>
          </a:xfrm>
          <a:custGeom>
            <a:avLst/>
            <a:gdLst/>
            <a:ahLst/>
            <a:cxnLst/>
            <a:rect r="r" b="b" t="t" l="l"/>
            <a:pathLst>
              <a:path h="6088230" w="7109561">
                <a:moveTo>
                  <a:pt x="0" y="0"/>
                </a:moveTo>
                <a:lnTo>
                  <a:pt x="7109561" y="0"/>
                </a:lnTo>
                <a:lnTo>
                  <a:pt x="7109561" y="6088230"/>
                </a:lnTo>
                <a:lnTo>
                  <a:pt x="0" y="608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8205" y="0"/>
            <a:ext cx="7007074" cy="6183743"/>
          </a:xfrm>
          <a:custGeom>
            <a:avLst/>
            <a:gdLst/>
            <a:ahLst/>
            <a:cxnLst/>
            <a:rect r="r" b="b" t="t" l="l"/>
            <a:pathLst>
              <a:path h="6183743" w="7007074">
                <a:moveTo>
                  <a:pt x="0" y="0"/>
                </a:moveTo>
                <a:lnTo>
                  <a:pt x="7007074" y="0"/>
                </a:lnTo>
                <a:lnTo>
                  <a:pt x="7007074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78869" y="0"/>
            <a:ext cx="6285417" cy="6225556"/>
          </a:xfrm>
          <a:custGeom>
            <a:avLst/>
            <a:gdLst/>
            <a:ahLst/>
            <a:cxnLst/>
            <a:rect r="r" b="b" t="t" l="l"/>
            <a:pathLst>
              <a:path h="6225556" w="6285417">
                <a:moveTo>
                  <a:pt x="0" y="0"/>
                </a:moveTo>
                <a:lnTo>
                  <a:pt x="6285417" y="0"/>
                </a:lnTo>
                <a:lnTo>
                  <a:pt x="6285417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49800" y="94011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31142" y="6519736"/>
            <a:ext cx="3028625" cy="114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8"/>
              </a:lnSpc>
              <a:spcBef>
                <a:spcPct val="0"/>
              </a:spcBef>
            </a:pPr>
            <a:r>
              <a:rPr lang="en-US" sz="6856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module 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03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6732" y="0"/>
            <a:ext cx="7220952" cy="6337409"/>
          </a:xfrm>
          <a:custGeom>
            <a:avLst/>
            <a:gdLst/>
            <a:ahLst/>
            <a:cxnLst/>
            <a:rect r="r" b="b" t="t" l="l"/>
            <a:pathLst>
              <a:path h="6337409" w="7220952">
                <a:moveTo>
                  <a:pt x="0" y="0"/>
                </a:moveTo>
                <a:lnTo>
                  <a:pt x="7220952" y="0"/>
                </a:lnTo>
                <a:lnTo>
                  <a:pt x="7220952" y="6337409"/>
                </a:lnTo>
                <a:lnTo>
                  <a:pt x="0" y="633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0110" y="57940"/>
            <a:ext cx="6976267" cy="6279469"/>
          </a:xfrm>
          <a:custGeom>
            <a:avLst/>
            <a:gdLst/>
            <a:ahLst/>
            <a:cxnLst/>
            <a:rect r="r" b="b" t="t" l="l"/>
            <a:pathLst>
              <a:path h="6279469" w="6976267">
                <a:moveTo>
                  <a:pt x="0" y="0"/>
                </a:moveTo>
                <a:lnTo>
                  <a:pt x="6976267" y="0"/>
                </a:lnTo>
                <a:lnTo>
                  <a:pt x="6976267" y="6279469"/>
                </a:lnTo>
                <a:lnTo>
                  <a:pt x="0" y="6279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47615" y="0"/>
            <a:ext cx="7255675" cy="6214231"/>
          </a:xfrm>
          <a:custGeom>
            <a:avLst/>
            <a:gdLst/>
            <a:ahLst/>
            <a:cxnLst/>
            <a:rect r="r" b="b" t="t" l="l"/>
            <a:pathLst>
              <a:path h="6214231" w="7255675">
                <a:moveTo>
                  <a:pt x="0" y="0"/>
                </a:moveTo>
                <a:lnTo>
                  <a:pt x="7255675" y="0"/>
                </a:lnTo>
                <a:lnTo>
                  <a:pt x="7255675" y="6214231"/>
                </a:lnTo>
                <a:lnTo>
                  <a:pt x="0" y="621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49800" y="94011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94571" y="6246380"/>
            <a:ext cx="4595062" cy="160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2"/>
              </a:lnSpc>
              <a:spcBef>
                <a:spcPct val="0"/>
              </a:spcBef>
            </a:pPr>
            <a:r>
              <a:rPr lang="en-US" sz="9566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module 2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49800" y="94011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803F2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24429" y="398724"/>
            <a:ext cx="7947452" cy="136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9"/>
              </a:lnSpc>
            </a:pPr>
            <a:r>
              <a:rPr lang="en-US" sz="5259" b="true">
                <a:solidFill>
                  <a:srgbClr val="975030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rPr>
              <a:t>Classes &amp; Their Responsibilities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2256" y="2440939"/>
            <a:ext cx="8800842" cy="316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📊 UsageLog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Represents energy usage data of a device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Stores device ID, timestamp, duration, and power usage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Acts as the data model for energy tracking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2256" y="6123305"/>
            <a:ext cx="8401744" cy="380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⚙️ </a:t>
            </a: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EnergyTrackingService</a:t>
            </a:r>
          </a:p>
          <a:p>
            <a:pPr algn="l" marL="777232" indent="-388616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Calculates energy consumption based on device usage</a:t>
            </a:r>
          </a:p>
          <a:p>
            <a:pPr algn="l" marL="777232" indent="-388616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Applies business logic for usage tracking</a:t>
            </a:r>
          </a:p>
          <a:p>
            <a:pPr algn="l" marL="777232" indent="-388616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Prepares usage data before saving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573499" y="5347969"/>
            <a:ext cx="7972900" cy="444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🎮 EnergyTrackingController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Receives energy tracking requests from the system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Triggers logging when device state changes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Acts as the entry point for energy tracking operations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08662" y="2440939"/>
            <a:ext cx="7902575" cy="252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🗄️ UsageRepository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Stores energy usage data in the database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Retrieves usage history when required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Maintains consistency of energy records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7D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941192" y="0"/>
            <a:ext cx="10762893" cy="10287000"/>
          </a:xfrm>
          <a:prstGeom prst="rect">
            <a:avLst/>
          </a:prstGeom>
          <a:solidFill>
            <a:srgbClr val="803F2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941192" y="1036631"/>
            <a:ext cx="10672257" cy="8858074"/>
          </a:xfrm>
          <a:custGeom>
            <a:avLst/>
            <a:gdLst/>
            <a:ahLst/>
            <a:cxnLst/>
            <a:rect r="r" b="b" t="t" l="l"/>
            <a:pathLst>
              <a:path h="8858074" w="10672257">
                <a:moveTo>
                  <a:pt x="0" y="0"/>
                </a:moveTo>
                <a:lnTo>
                  <a:pt x="10672258" y="0"/>
                </a:lnTo>
                <a:lnTo>
                  <a:pt x="10672258" y="8858074"/>
                </a:lnTo>
                <a:lnTo>
                  <a:pt x="0" y="885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706" t="0" r="-4231" b="-295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0561" y="1036631"/>
            <a:ext cx="7623386" cy="2194865"/>
            <a:chOff x="0" y="0"/>
            <a:chExt cx="10164515" cy="292648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200"/>
              <a:ext cx="10164515" cy="1498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568"/>
                </a:lnSpc>
              </a:pPr>
              <a:r>
                <a:rPr lang="en-US" sz="7789" b="true">
                  <a:solidFill>
                    <a:srgbClr val="FFF9F7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WORK FLOW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05053"/>
              <a:ext cx="8958177" cy="621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3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449800" y="94011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339085"/>
            <a:ext cx="7941192" cy="691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  <a:spcBef>
                <a:spcPct val="0"/>
              </a:spcBef>
            </a:pPr>
            <a:r>
              <a:rPr lang="en-US" sz="39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Module 3 – Working Flow</a:t>
            </a:r>
          </a:p>
          <a:p>
            <a:pPr algn="l" marL="855979" indent="-427989" lvl="1">
              <a:lnSpc>
                <a:spcPts val="5550"/>
              </a:lnSpc>
              <a:buFont typeface="Arial"/>
              <a:buChar char="•"/>
            </a:pPr>
            <a:r>
              <a:rPr lang="en-US" sz="39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Device state changes in Module 2</a:t>
            </a:r>
          </a:p>
          <a:p>
            <a:pPr algn="l" marL="855979" indent="-427989" lvl="1">
              <a:lnSpc>
                <a:spcPts val="5550"/>
              </a:lnSpc>
              <a:buFont typeface="Arial"/>
              <a:buChar char="•"/>
            </a:pPr>
            <a:r>
              <a:rPr lang="en-US" sz="39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EnergyTrackingController receives tracking trigger</a:t>
            </a:r>
          </a:p>
          <a:p>
            <a:pPr algn="l" marL="855979" indent="-427989" lvl="1">
              <a:lnSpc>
                <a:spcPts val="5550"/>
              </a:lnSpc>
              <a:buFont typeface="Arial"/>
              <a:buChar char="•"/>
            </a:pPr>
            <a:r>
              <a:rPr lang="en-US" sz="39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EnergyTrackingService calculates energy usage</a:t>
            </a:r>
          </a:p>
          <a:p>
            <a:pPr algn="l" marL="855979" indent="-427989" lvl="1">
              <a:lnSpc>
                <a:spcPts val="5550"/>
              </a:lnSpc>
              <a:buFont typeface="Arial"/>
              <a:buChar char="•"/>
            </a:pPr>
            <a:r>
              <a:rPr lang="en-US" sz="39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UsageLog object is created</a:t>
            </a:r>
          </a:p>
          <a:p>
            <a:pPr algn="l" marL="855979" indent="-427989" lvl="1">
              <a:lnSpc>
                <a:spcPts val="5550"/>
              </a:lnSpc>
              <a:buFont typeface="Arial"/>
              <a:buChar char="•"/>
            </a:pPr>
            <a:r>
              <a:rPr lang="en-US" sz="39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UsageRepository saves data</a:t>
            </a:r>
          </a:p>
          <a:p>
            <a:pPr algn="l" marL="855979" indent="-427989" lvl="1">
              <a:lnSpc>
                <a:spcPts val="5550"/>
              </a:lnSpc>
              <a:buFont typeface="Arial"/>
              <a:buChar char="•"/>
            </a:pPr>
            <a:r>
              <a:rPr lang="en-US" sz="3964">
                <a:solidFill>
                  <a:srgbClr val="FFF9F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is available for analytics and dashboard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10409"/>
            <a:ext cx="18288000" cy="3246549"/>
          </a:xfrm>
          <a:custGeom>
            <a:avLst/>
            <a:gdLst/>
            <a:ahLst/>
            <a:cxnLst/>
            <a:rect r="r" b="b" t="t" l="l"/>
            <a:pathLst>
              <a:path h="3246549" w="18288000">
                <a:moveTo>
                  <a:pt x="0" y="0"/>
                </a:moveTo>
                <a:lnTo>
                  <a:pt x="18288000" y="0"/>
                </a:lnTo>
                <a:lnTo>
                  <a:pt x="18288000" y="3246549"/>
                </a:lnTo>
                <a:lnTo>
                  <a:pt x="0" y="32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473" r="0" b="-982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18781" y="112063"/>
            <a:ext cx="8650439" cy="7522962"/>
            <a:chOff x="0" y="0"/>
            <a:chExt cx="11533919" cy="100306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1533919" cy="1345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19"/>
                </a:lnSpc>
              </a:pPr>
              <a:r>
                <a:rPr lang="en-US" sz="6399">
                  <a:solidFill>
                    <a:srgbClr val="975030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functioning of module 3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461445"/>
              <a:ext cx="5811334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4126403"/>
            <a:ext cx="7101553" cy="6160597"/>
          </a:xfrm>
          <a:custGeom>
            <a:avLst/>
            <a:gdLst/>
            <a:ahLst/>
            <a:cxnLst/>
            <a:rect r="r" b="b" t="t" l="l"/>
            <a:pathLst>
              <a:path h="6160597" w="7101553">
                <a:moveTo>
                  <a:pt x="0" y="0"/>
                </a:moveTo>
                <a:lnTo>
                  <a:pt x="7101553" y="0"/>
                </a:lnTo>
                <a:lnTo>
                  <a:pt x="7101553" y="6160597"/>
                </a:lnTo>
                <a:lnTo>
                  <a:pt x="0" y="6160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44081" y="4126403"/>
            <a:ext cx="6558525" cy="6305016"/>
          </a:xfrm>
          <a:custGeom>
            <a:avLst/>
            <a:gdLst/>
            <a:ahLst/>
            <a:cxnLst/>
            <a:rect r="r" b="b" t="t" l="l"/>
            <a:pathLst>
              <a:path h="6305016" w="6558525">
                <a:moveTo>
                  <a:pt x="0" y="0"/>
                </a:moveTo>
                <a:lnTo>
                  <a:pt x="6558525" y="0"/>
                </a:lnTo>
                <a:lnTo>
                  <a:pt x="6558525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86933" y="4126403"/>
            <a:ext cx="7532249" cy="6306829"/>
          </a:xfrm>
          <a:custGeom>
            <a:avLst/>
            <a:gdLst/>
            <a:ahLst/>
            <a:cxnLst/>
            <a:rect r="r" b="b" t="t" l="l"/>
            <a:pathLst>
              <a:path h="6306829" w="7532249">
                <a:moveTo>
                  <a:pt x="0" y="0"/>
                </a:moveTo>
                <a:lnTo>
                  <a:pt x="7532248" y="0"/>
                </a:lnTo>
                <a:lnTo>
                  <a:pt x="7532248" y="6306829"/>
                </a:lnTo>
                <a:lnTo>
                  <a:pt x="0" y="6306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49800" y="94011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803F2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1242" y="3766975"/>
            <a:ext cx="10665516" cy="2601243"/>
            <a:chOff x="0" y="0"/>
            <a:chExt cx="14220688" cy="34683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1450"/>
              <a:ext cx="14220688" cy="1779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9600" b="true">
                  <a:solidFill>
                    <a:srgbClr val="97503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thankyou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96277" y="2899152"/>
              <a:ext cx="13228134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449800" y="94011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803F2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DAG9o34Ykdk</dc:identifier>
  <dcterms:modified xsi:type="dcterms:W3CDTF">2011-08-01T06:04:30Z</dcterms:modified>
  <cp:revision>1</cp:revision>
  <dc:title>Cream and Brown Simple Sales Marketing Presentation</dc:title>
</cp:coreProperties>
</file>